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Montserrat"/>
      <p:regular r:id="rId15"/>
      <p:bold r:id="rId16"/>
      <p:italic r:id="rId17"/>
      <p:boldItalic r:id="rId18"/>
    </p:embeddedFont>
    <p:embeddedFont>
      <p:font typeface="Varela Round"/>
      <p:regular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Melanie Lu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font" Target="fonts/Montserrat-regular.fntdata"/><Relationship Id="rId14" Type="http://schemas.openxmlformats.org/officeDocument/2006/relationships/slide" Target="slides/slide8.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slideMaster" Target="slideMasters/slideMaster1.xml"/><Relationship Id="rId19" Type="http://schemas.openxmlformats.org/officeDocument/2006/relationships/font" Target="fonts/VarelaRound-regular.fntdata"/><Relationship Id="rId6" Type="http://schemas.openxmlformats.org/officeDocument/2006/relationships/notesMaster" Target="notesMasters/notesMaster1.xml"/><Relationship Id="rId18"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6-09T21:51:43.820">
    <p:pos x="0" y="90"/>
    <p:text>Brief description of data sources used along with the links, number of data sources, formats
(list the names of all original, intermediate, and final data sets and enclose all of them)</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06-09T21:56:34.836">
    <p:pos x="196" y="280"/>
    <p:text>List of data wrangling/analysis/visualization tasks accomplished along with
(optional) a brief description of major challenges encountered/major commands used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b3b94cbd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b3b94cbd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b3b94cbd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b3b94cbd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b3b94cbd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b3b94cbd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b472f67b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b472f67b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b472f67b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b472f67b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b472f67b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b472f67b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b3b94cbd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b3b94cbd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Font typeface="Varela Round"/>
              <a:buNone/>
              <a:defRPr sz="5200">
                <a:latin typeface="Varela Round"/>
                <a:ea typeface="Varela Round"/>
                <a:cs typeface="Varela Round"/>
                <a:sym typeface="Varela Rou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800"/>
              <a:buFont typeface="Montserrat"/>
              <a:buNone/>
              <a:defRPr sz="2800">
                <a:latin typeface="Montserrat"/>
                <a:ea typeface="Montserrat"/>
                <a:cs typeface="Montserrat"/>
                <a:sym typeface="Montserrat"/>
              </a:defRPr>
            </a:lvl2pPr>
            <a:lvl3pPr lvl="2" algn="ctr">
              <a:lnSpc>
                <a:spcPct val="100000"/>
              </a:lnSpc>
              <a:spcBef>
                <a:spcPts val="0"/>
              </a:spcBef>
              <a:spcAft>
                <a:spcPts val="0"/>
              </a:spcAft>
              <a:buSzPts val="2800"/>
              <a:buFont typeface="Montserrat"/>
              <a:buNone/>
              <a:defRPr sz="2800">
                <a:latin typeface="Montserrat"/>
                <a:ea typeface="Montserrat"/>
                <a:cs typeface="Montserrat"/>
                <a:sym typeface="Montserrat"/>
              </a:defRPr>
            </a:lvl3pPr>
            <a:lvl4pPr lvl="3" algn="ctr">
              <a:lnSpc>
                <a:spcPct val="100000"/>
              </a:lnSpc>
              <a:spcBef>
                <a:spcPts val="0"/>
              </a:spcBef>
              <a:spcAft>
                <a:spcPts val="0"/>
              </a:spcAft>
              <a:buSzPts val="2800"/>
              <a:buFont typeface="Montserrat"/>
              <a:buNone/>
              <a:defRPr sz="2800">
                <a:latin typeface="Montserrat"/>
                <a:ea typeface="Montserrat"/>
                <a:cs typeface="Montserrat"/>
                <a:sym typeface="Montserrat"/>
              </a:defRPr>
            </a:lvl4pPr>
            <a:lvl5pPr lvl="4" algn="ctr">
              <a:lnSpc>
                <a:spcPct val="100000"/>
              </a:lnSpc>
              <a:spcBef>
                <a:spcPts val="0"/>
              </a:spcBef>
              <a:spcAft>
                <a:spcPts val="0"/>
              </a:spcAft>
              <a:buSzPts val="2800"/>
              <a:buFont typeface="Montserrat"/>
              <a:buNone/>
              <a:defRPr sz="2800">
                <a:latin typeface="Montserrat"/>
                <a:ea typeface="Montserrat"/>
                <a:cs typeface="Montserrat"/>
                <a:sym typeface="Montserrat"/>
              </a:defRPr>
            </a:lvl5pPr>
            <a:lvl6pPr lvl="5" algn="ctr">
              <a:lnSpc>
                <a:spcPct val="100000"/>
              </a:lnSpc>
              <a:spcBef>
                <a:spcPts val="0"/>
              </a:spcBef>
              <a:spcAft>
                <a:spcPts val="0"/>
              </a:spcAft>
              <a:buSzPts val="2800"/>
              <a:buFont typeface="Montserrat"/>
              <a:buNone/>
              <a:defRPr sz="2800">
                <a:latin typeface="Montserrat"/>
                <a:ea typeface="Montserrat"/>
                <a:cs typeface="Montserrat"/>
                <a:sym typeface="Montserrat"/>
              </a:defRPr>
            </a:lvl6pPr>
            <a:lvl7pPr lvl="6" algn="ctr">
              <a:lnSpc>
                <a:spcPct val="100000"/>
              </a:lnSpc>
              <a:spcBef>
                <a:spcPts val="0"/>
              </a:spcBef>
              <a:spcAft>
                <a:spcPts val="0"/>
              </a:spcAft>
              <a:buSzPts val="2800"/>
              <a:buFont typeface="Montserrat"/>
              <a:buNone/>
              <a:defRPr sz="2800">
                <a:latin typeface="Montserrat"/>
                <a:ea typeface="Montserrat"/>
                <a:cs typeface="Montserrat"/>
                <a:sym typeface="Montserrat"/>
              </a:defRPr>
            </a:lvl7pPr>
            <a:lvl8pPr lvl="7" algn="ctr">
              <a:lnSpc>
                <a:spcPct val="100000"/>
              </a:lnSpc>
              <a:spcBef>
                <a:spcPts val="0"/>
              </a:spcBef>
              <a:spcAft>
                <a:spcPts val="0"/>
              </a:spcAft>
              <a:buSzPts val="2800"/>
              <a:buFont typeface="Montserrat"/>
              <a:buNone/>
              <a:defRPr sz="2800">
                <a:latin typeface="Montserrat"/>
                <a:ea typeface="Montserrat"/>
                <a:cs typeface="Montserrat"/>
                <a:sym typeface="Montserrat"/>
              </a:defRPr>
            </a:lvl8pPr>
            <a:lvl9pPr lvl="8" algn="ctr">
              <a:lnSpc>
                <a:spcPct val="100000"/>
              </a:lnSpc>
              <a:spcBef>
                <a:spcPts val="0"/>
              </a:spcBef>
              <a:spcAft>
                <a:spcPts val="0"/>
              </a:spcAft>
              <a:buSzPts val="2800"/>
              <a:buFont typeface="Montserrat"/>
              <a:buNone/>
              <a:defRPr sz="2800">
                <a:latin typeface="Montserrat"/>
                <a:ea typeface="Montserrat"/>
                <a:cs typeface="Montserrat"/>
                <a:sym typeface="Montserrat"/>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1012025" y="1035850"/>
            <a:ext cx="1000200" cy="1011900"/>
          </a:xfrm>
          <a:prstGeom prst="rect">
            <a:avLst/>
          </a:prstGeom>
          <a:solidFill>
            <a:srgbClr val="FEECE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hyperlink" Target="http://ramiro.org/notebook/geopandas-choropleth/" TargetMode="External"/><Relationship Id="rId10" Type="http://schemas.openxmlformats.org/officeDocument/2006/relationships/hyperlink" Target="https://python-graph-gallery.com/163-donut-plot-with-subgroups/" TargetMode="External"/><Relationship Id="rId13" Type="http://schemas.openxmlformats.org/officeDocument/2006/relationships/hyperlink" Target="https://www.programiz.com/python-programming/methods/dictionary/fromkeys" TargetMode="External"/><Relationship Id="rId12" Type="http://schemas.openxmlformats.org/officeDocument/2006/relationships/hyperlink" Target="https://gis.stackexchange.com/questions/307499/creating-chloropleth-maps-in-geopands-with-user-defined-bins" TargetMode="External"/><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hyperlink" Target="https://population.un.org/wpp/Download/Standard/CSV/" TargetMode="External"/><Relationship Id="rId9" Type="http://schemas.openxmlformats.org/officeDocument/2006/relationships/hyperlink" Target="https://stackoverflow.com/questions/753190/programmatically-generate-video-or-animated-gif-in-python" TargetMode="External"/><Relationship Id="rId14" Type="http://schemas.openxmlformats.org/officeDocument/2006/relationships/hyperlink" Target="https://stackoverflow.com/questions/46730609/position-the-legend-outside-the-plot-area-with-bokeh" TargetMode="External"/><Relationship Id="rId5" Type="http://schemas.openxmlformats.org/officeDocument/2006/relationships/hyperlink" Target="https://population.un.org/wpp/Publications/Files/WPP2017_Methodology.pdf" TargetMode="External"/><Relationship Id="rId6" Type="http://schemas.openxmlformats.org/officeDocument/2006/relationships/hyperlink" Target="https://population.un.org/wpp/Download/Standard/Fertility/" TargetMode="External"/><Relationship Id="rId7" Type="http://schemas.openxmlformats.org/officeDocument/2006/relationships/hyperlink" Target="https://github.com/lukes/ISO-3166-Countries-with-Regional-Codes/blob/master/all/all.csv" TargetMode="External"/><Relationship Id="rId8" Type="http://schemas.openxmlformats.org/officeDocument/2006/relationships/hyperlink" Target="https://www.searchify.ca/list-of-countri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gif"/><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World Population	</a:t>
            </a:r>
            <a:endParaRPr/>
          </a:p>
        </p:txBody>
      </p:sp>
      <p:sp>
        <p:nvSpPr>
          <p:cNvPr id="56" name="Google Shape;56;p13"/>
          <p:cNvSpPr txBox="1"/>
          <p:nvPr>
            <p:ph idx="1" type="subTitle"/>
          </p:nvPr>
        </p:nvSpPr>
        <p:spPr>
          <a:xfrm>
            <a:off x="311700" y="3323600"/>
            <a:ext cx="3439800" cy="14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Pranav Salunke</a:t>
            </a:r>
            <a:r>
              <a:rPr lang="en"/>
              <a:t> </a:t>
            </a:r>
            <a:endParaRPr/>
          </a:p>
          <a:p>
            <a:pPr indent="0" lvl="0" marL="0" rtl="0" algn="l">
              <a:spcBef>
                <a:spcPts val="0"/>
              </a:spcBef>
              <a:spcAft>
                <a:spcPts val="0"/>
              </a:spcAft>
              <a:buNone/>
            </a:pPr>
            <a:r>
              <a:rPr lang="en"/>
              <a:t>Srijitha Somangili</a:t>
            </a:r>
            <a:endParaRPr/>
          </a:p>
          <a:p>
            <a:pPr indent="0" lvl="0" marL="0" rtl="0" algn="l">
              <a:spcBef>
                <a:spcPts val="0"/>
              </a:spcBef>
              <a:spcAft>
                <a:spcPts val="0"/>
              </a:spcAft>
              <a:buClr>
                <a:schemeClr val="dk1"/>
              </a:buClr>
              <a:buSzPts val="1100"/>
              <a:buFont typeface="Arial"/>
              <a:buNone/>
            </a:pPr>
            <a:r>
              <a:rPr lang="en"/>
              <a:t>Melanie Lum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explored</a:t>
            </a:r>
            <a:endParaRPr/>
          </a:p>
        </p:txBody>
      </p:sp>
      <p:sp>
        <p:nvSpPr>
          <p:cNvPr id="62" name="Google Shape;62;p14"/>
          <p:cNvSpPr txBox="1"/>
          <p:nvPr>
            <p:ph idx="1" type="body"/>
          </p:nvPr>
        </p:nvSpPr>
        <p:spPr>
          <a:xfrm>
            <a:off x="151475" y="1017725"/>
            <a:ext cx="8896200" cy="399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D3B45"/>
              </a:buClr>
              <a:buSzPts val="1800"/>
              <a:buChar char="●"/>
            </a:pPr>
            <a:r>
              <a:rPr lang="en">
                <a:solidFill>
                  <a:srgbClr val="2D3B45"/>
                </a:solidFill>
              </a:rPr>
              <a:t>Will the population worldwide stabilize, that is will the worldwide fertility rate approach 2.1?</a:t>
            </a:r>
            <a:endParaRPr sz="1000">
              <a:solidFill>
                <a:srgbClr val="2D3B45"/>
              </a:solidFill>
            </a:endParaRPr>
          </a:p>
          <a:p>
            <a:pPr indent="-342900" lvl="0" marL="457200" rtl="0" algn="l">
              <a:spcBef>
                <a:spcPts val="0"/>
              </a:spcBef>
              <a:spcAft>
                <a:spcPts val="0"/>
              </a:spcAft>
              <a:buClr>
                <a:srgbClr val="2D3B45"/>
              </a:buClr>
              <a:buSzPts val="1800"/>
              <a:buChar char="●"/>
            </a:pPr>
            <a:r>
              <a:rPr lang="en">
                <a:solidFill>
                  <a:srgbClr val="2D3B45"/>
                </a:solidFill>
              </a:rPr>
              <a:t>Which countries make up the top 61% of the world’s population in 2020?</a:t>
            </a:r>
            <a:endParaRPr sz="1000">
              <a:solidFill>
                <a:srgbClr val="2D3B45"/>
              </a:solidFill>
            </a:endParaRPr>
          </a:p>
          <a:p>
            <a:pPr indent="-342900" lvl="0" marL="457200" rtl="0" algn="l">
              <a:spcBef>
                <a:spcPts val="0"/>
              </a:spcBef>
              <a:spcAft>
                <a:spcPts val="0"/>
              </a:spcAft>
              <a:buClr>
                <a:srgbClr val="2D3B45"/>
              </a:buClr>
              <a:buSzPts val="1800"/>
              <a:buChar char="●"/>
            </a:pPr>
            <a:r>
              <a:rPr lang="en">
                <a:solidFill>
                  <a:srgbClr val="2D3B45"/>
                </a:solidFill>
              </a:rPr>
              <a:t>Which countries of Interest had the most extreme (negative and positive) rate of population change for the Medium Variant? (</a:t>
            </a:r>
            <a:r>
              <a:rPr lang="en">
                <a:solidFill>
                  <a:srgbClr val="2D3B45"/>
                </a:solidFill>
              </a:rPr>
              <a:t>first derivative and second derivative) </a:t>
            </a:r>
            <a:endParaRPr sz="1000">
              <a:solidFill>
                <a:srgbClr val="2D3B45"/>
              </a:solidFill>
            </a:endParaRPr>
          </a:p>
          <a:p>
            <a:pPr indent="-342900" lvl="0" marL="457200" rtl="0" algn="l">
              <a:spcBef>
                <a:spcPts val="0"/>
              </a:spcBef>
              <a:spcAft>
                <a:spcPts val="0"/>
              </a:spcAft>
              <a:buClr>
                <a:srgbClr val="2D3B45"/>
              </a:buClr>
              <a:buSzPts val="1800"/>
              <a:buChar char="●"/>
            </a:pPr>
            <a:r>
              <a:rPr lang="en">
                <a:solidFill>
                  <a:srgbClr val="2D3B45"/>
                </a:solidFill>
              </a:rPr>
              <a:t>How will the general world population change from 1950 until 2100 based on different variants as defined by the UN?</a:t>
            </a:r>
            <a:endParaRPr>
              <a:solidFill>
                <a:srgbClr val="2D3B45"/>
              </a:solidFill>
            </a:endParaRPr>
          </a:p>
          <a:p>
            <a:pPr indent="-342900" lvl="0" marL="457200" rtl="0" algn="l">
              <a:spcBef>
                <a:spcPts val="0"/>
              </a:spcBef>
              <a:spcAft>
                <a:spcPts val="0"/>
              </a:spcAft>
              <a:buClr>
                <a:srgbClr val="2D3B45"/>
              </a:buClr>
              <a:buSzPts val="1800"/>
              <a:buChar char="●"/>
            </a:pPr>
            <a:r>
              <a:rPr lang="en">
                <a:solidFill>
                  <a:srgbClr val="2D3B45"/>
                </a:solidFill>
              </a:rPr>
              <a:t>Which variant (out of the 7) will result in the greatest population in 2100? </a:t>
            </a:r>
            <a:r>
              <a:rPr lang="en" sz="1200">
                <a:solidFill>
                  <a:srgbClr val="2D3B45"/>
                </a:solidFill>
              </a:rPr>
              <a:t>(ignoring: ConstantFertility, ConstantMortality)</a:t>
            </a:r>
            <a:endParaRPr sz="1200">
              <a:solidFill>
                <a:srgbClr val="2D3B45"/>
              </a:solidFill>
            </a:endParaRPr>
          </a:p>
          <a:p>
            <a:pPr indent="0" lvl="0" marL="457200" rtl="0" algn="l">
              <a:spcBef>
                <a:spcPts val="0"/>
              </a:spcBef>
              <a:spcAft>
                <a:spcPts val="0"/>
              </a:spcAft>
              <a:buNone/>
            </a:pPr>
            <a:r>
              <a:rPr lang="en" sz="1200">
                <a:solidFill>
                  <a:srgbClr val="2D3B45"/>
                </a:solidFill>
              </a:rPr>
              <a:t>The nine are: ESTIMATES, MEDIUM VARIANT, HIGH VARIANT, LOW VARIANT, CONSTANT FERTILITY</a:t>
            </a:r>
            <a:endParaRPr sz="1200">
              <a:solidFill>
                <a:srgbClr val="2D3B45"/>
              </a:solidFill>
            </a:endParaRPr>
          </a:p>
          <a:p>
            <a:pPr indent="0" lvl="0" marL="457200" rtl="0" algn="l">
              <a:spcBef>
                <a:spcPts val="0"/>
              </a:spcBef>
              <a:spcAft>
                <a:spcPts val="0"/>
              </a:spcAft>
              <a:buNone/>
            </a:pPr>
            <a:r>
              <a:rPr lang="en" sz="1200">
                <a:solidFill>
                  <a:srgbClr val="2D3B45"/>
                </a:solidFill>
              </a:rPr>
              <a:t>	INSTANT-REPLACEMENT, MOMENTUM, ZERO-MIGRATION, NO CHANGE, CONSTANT MORTALITY</a:t>
            </a:r>
            <a:endParaRPr sz="1200">
              <a:solidFill>
                <a:srgbClr val="2D3B45"/>
              </a:solidFill>
            </a:endParaRPr>
          </a:p>
          <a:p>
            <a:pPr indent="-342900" lvl="0" marL="457200" rtl="0" algn="l">
              <a:spcBef>
                <a:spcPts val="0"/>
              </a:spcBef>
              <a:spcAft>
                <a:spcPts val="0"/>
              </a:spcAft>
              <a:buClr>
                <a:srgbClr val="2D3B45"/>
              </a:buClr>
              <a:buSzPts val="1800"/>
              <a:buChar char="●"/>
            </a:pPr>
            <a:r>
              <a:rPr lang="en">
                <a:solidFill>
                  <a:srgbClr val="2D3B45"/>
                </a:solidFill>
              </a:rPr>
              <a:t>How will countries’ populations change until 2100 (% of population)?</a:t>
            </a:r>
            <a:endParaRPr>
              <a:solidFill>
                <a:srgbClr val="2D3B4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0" y="143750"/>
            <a:ext cx="334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a:t>
            </a:r>
            <a:endParaRPr/>
          </a:p>
        </p:txBody>
      </p:sp>
      <p:sp>
        <p:nvSpPr>
          <p:cNvPr id="68" name="Google Shape;68;p15"/>
          <p:cNvSpPr txBox="1"/>
          <p:nvPr>
            <p:ph idx="1" type="body"/>
          </p:nvPr>
        </p:nvSpPr>
        <p:spPr>
          <a:xfrm>
            <a:off x="228600" y="747400"/>
            <a:ext cx="4879200" cy="427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solidFill>
                  <a:schemeClr val="hlink"/>
                </a:solidFill>
                <a:hlinkClick r:id="rId4"/>
              </a:rPr>
              <a:t>UN total population data</a:t>
            </a:r>
            <a:r>
              <a:rPr lang="en"/>
              <a:t> (csv)</a:t>
            </a:r>
            <a:endParaRPr/>
          </a:p>
          <a:p>
            <a:pPr indent="457200" lvl="0" marL="0" rtl="0" algn="l">
              <a:lnSpc>
                <a:spcPct val="100000"/>
              </a:lnSpc>
              <a:spcBef>
                <a:spcPts val="1600"/>
              </a:spcBef>
              <a:spcAft>
                <a:spcPts val="0"/>
              </a:spcAft>
              <a:buNone/>
            </a:pPr>
            <a:r>
              <a:rPr lang="en"/>
              <a:t> </a:t>
            </a:r>
            <a:r>
              <a:rPr lang="en" u="sng">
                <a:solidFill>
                  <a:schemeClr val="hlink"/>
                </a:solidFill>
                <a:hlinkClick r:id="rId5"/>
              </a:rPr>
              <a:t>UN 2017 methodology </a:t>
            </a:r>
            <a:r>
              <a:rPr lang="en"/>
              <a:t>(reference)</a:t>
            </a:r>
            <a:endParaRPr/>
          </a:p>
          <a:p>
            <a:pPr indent="0" lvl="0" marL="0" rtl="0" algn="l">
              <a:lnSpc>
                <a:spcPct val="100000"/>
              </a:lnSpc>
              <a:spcBef>
                <a:spcPts val="1600"/>
              </a:spcBef>
              <a:spcAft>
                <a:spcPts val="0"/>
              </a:spcAft>
              <a:buNone/>
            </a:pPr>
            <a:r>
              <a:rPr lang="en"/>
              <a:t>	Each variant csv</a:t>
            </a:r>
            <a:endParaRPr/>
          </a:p>
          <a:p>
            <a:pPr indent="0" lvl="0" marL="0" rtl="0" algn="l">
              <a:lnSpc>
                <a:spcPct val="100000"/>
              </a:lnSpc>
              <a:spcBef>
                <a:spcPts val="1600"/>
              </a:spcBef>
              <a:spcAft>
                <a:spcPts val="0"/>
              </a:spcAft>
              <a:buNone/>
            </a:pPr>
            <a:r>
              <a:rPr lang="en" u="sng">
                <a:solidFill>
                  <a:schemeClr val="hlink"/>
                </a:solidFill>
                <a:hlinkClick r:id="rId6"/>
              </a:rPr>
              <a:t>UN fertility rates data</a:t>
            </a:r>
            <a:r>
              <a:rPr lang="en"/>
              <a:t> (xlsx)</a:t>
            </a:r>
            <a:endParaRPr/>
          </a:p>
          <a:p>
            <a:pPr indent="0" lvl="0" marL="0" rtl="0" algn="l">
              <a:lnSpc>
                <a:spcPct val="100000"/>
              </a:lnSpc>
              <a:spcBef>
                <a:spcPts val="1600"/>
              </a:spcBef>
              <a:spcAft>
                <a:spcPts val="0"/>
              </a:spcAft>
              <a:buNone/>
            </a:pPr>
            <a:r>
              <a:rPr lang="en"/>
              <a:t>	Each variant csv</a:t>
            </a:r>
            <a:endParaRPr/>
          </a:p>
          <a:p>
            <a:pPr indent="0" lvl="0" marL="0" rtl="0" algn="l">
              <a:lnSpc>
                <a:spcPct val="100000"/>
              </a:lnSpc>
              <a:spcBef>
                <a:spcPts val="1600"/>
              </a:spcBef>
              <a:spcAft>
                <a:spcPts val="0"/>
              </a:spcAft>
              <a:buNone/>
            </a:pPr>
            <a:r>
              <a:rPr lang="en" u="sng">
                <a:solidFill>
                  <a:schemeClr val="hlink"/>
                </a:solidFill>
                <a:hlinkClick r:id="rId7"/>
              </a:rPr>
              <a:t>Countries list </a:t>
            </a:r>
            <a:r>
              <a:rPr lang="en"/>
              <a:t>(csv)</a:t>
            </a:r>
            <a:endParaRPr/>
          </a:p>
          <a:p>
            <a:pPr indent="0" lvl="0" marL="0" rtl="0" algn="l">
              <a:lnSpc>
                <a:spcPct val="100000"/>
              </a:lnSpc>
              <a:spcBef>
                <a:spcPts val="1600"/>
              </a:spcBef>
              <a:spcAft>
                <a:spcPts val="0"/>
              </a:spcAft>
              <a:buNone/>
            </a:pPr>
            <a:r>
              <a:rPr lang="en"/>
              <a:t>	</a:t>
            </a:r>
            <a:r>
              <a:rPr lang="en" u="sng">
                <a:solidFill>
                  <a:schemeClr val="hlink"/>
                </a:solidFill>
                <a:hlinkClick r:id="rId8"/>
              </a:rPr>
              <a:t>First country list dataset</a:t>
            </a:r>
            <a:r>
              <a:rPr lang="en"/>
              <a:t> (txt)</a:t>
            </a:r>
            <a:endParaRPr/>
          </a:p>
          <a:p>
            <a:pPr indent="-342900" lvl="0" marL="914400" rtl="0" algn="l">
              <a:lnSpc>
                <a:spcPct val="100000"/>
              </a:lnSpc>
              <a:spcBef>
                <a:spcPts val="1600"/>
              </a:spcBef>
              <a:spcAft>
                <a:spcPts val="0"/>
              </a:spcAft>
              <a:buSzPts val="1800"/>
              <a:buChar char="-"/>
            </a:pPr>
            <a:r>
              <a:rPr lang="en"/>
              <a:t>decided not to use</a:t>
            </a:r>
            <a:endParaRPr/>
          </a:p>
          <a:p>
            <a:pPr indent="0" lvl="0" marL="0" rtl="0" algn="l">
              <a:lnSpc>
                <a:spcPct val="100000"/>
              </a:lnSpc>
              <a:spcBef>
                <a:spcPts val="1600"/>
              </a:spcBef>
              <a:spcAft>
                <a:spcPts val="1600"/>
              </a:spcAft>
              <a:buNone/>
            </a:pPr>
            <a:r>
              <a:rPr lang="en"/>
              <a:t>	Intermediate and final data sets</a:t>
            </a:r>
            <a:endParaRPr/>
          </a:p>
        </p:txBody>
      </p:sp>
      <p:sp>
        <p:nvSpPr>
          <p:cNvPr id="69" name="Google Shape;69;p15"/>
          <p:cNvSpPr txBox="1"/>
          <p:nvPr>
            <p:ph type="title"/>
          </p:nvPr>
        </p:nvSpPr>
        <p:spPr>
          <a:xfrm>
            <a:off x="4270600" y="143750"/>
            <a:ext cx="390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References</a:t>
            </a:r>
            <a:endParaRPr/>
          </a:p>
        </p:txBody>
      </p:sp>
      <p:sp>
        <p:nvSpPr>
          <p:cNvPr id="70" name="Google Shape;70;p15"/>
          <p:cNvSpPr txBox="1"/>
          <p:nvPr>
            <p:ph idx="1" type="body"/>
          </p:nvPr>
        </p:nvSpPr>
        <p:spPr>
          <a:xfrm>
            <a:off x="4535875" y="671200"/>
            <a:ext cx="4580100" cy="435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Pranav:</a:t>
            </a:r>
            <a:endParaRPr/>
          </a:p>
          <a:p>
            <a:pPr indent="457200" lvl="0" marL="0" rtl="0" algn="l">
              <a:lnSpc>
                <a:spcPct val="100000"/>
              </a:lnSpc>
              <a:spcBef>
                <a:spcPts val="1600"/>
              </a:spcBef>
              <a:spcAft>
                <a:spcPts val="0"/>
              </a:spcAft>
              <a:buNone/>
            </a:pPr>
            <a:r>
              <a:rPr lang="en" u="sng">
                <a:solidFill>
                  <a:schemeClr val="hlink"/>
                </a:solidFill>
                <a:hlinkClick r:id="rId9"/>
              </a:rPr>
              <a:t>Make gifs</a:t>
            </a:r>
            <a:endParaRPr/>
          </a:p>
          <a:p>
            <a:pPr indent="457200" lvl="0" marL="0" rtl="0" algn="l">
              <a:lnSpc>
                <a:spcPct val="100000"/>
              </a:lnSpc>
              <a:spcBef>
                <a:spcPts val="1600"/>
              </a:spcBef>
              <a:spcAft>
                <a:spcPts val="0"/>
              </a:spcAft>
              <a:buNone/>
            </a:pPr>
            <a:r>
              <a:rPr lang="en" u="sng">
                <a:solidFill>
                  <a:schemeClr val="hlink"/>
                </a:solidFill>
                <a:hlinkClick r:id="rId10"/>
              </a:rPr>
              <a:t>Create doughnut graph</a:t>
            </a:r>
            <a:endParaRPr/>
          </a:p>
          <a:p>
            <a:pPr indent="0" lvl="0" marL="0" rtl="0" algn="l">
              <a:lnSpc>
                <a:spcPct val="100000"/>
              </a:lnSpc>
              <a:spcBef>
                <a:spcPts val="1600"/>
              </a:spcBef>
              <a:spcAft>
                <a:spcPts val="0"/>
              </a:spcAft>
              <a:buNone/>
            </a:pPr>
            <a:r>
              <a:rPr lang="en"/>
              <a:t>Srijitha:</a:t>
            </a:r>
            <a:endParaRPr/>
          </a:p>
          <a:p>
            <a:pPr indent="457200" lvl="0" marL="0" rtl="0" algn="l">
              <a:lnSpc>
                <a:spcPct val="100000"/>
              </a:lnSpc>
              <a:spcBef>
                <a:spcPts val="1600"/>
              </a:spcBef>
              <a:spcAft>
                <a:spcPts val="0"/>
              </a:spcAft>
              <a:buNone/>
            </a:pPr>
            <a:r>
              <a:rPr lang="en" u="sng">
                <a:solidFill>
                  <a:schemeClr val="hlink"/>
                </a:solidFill>
                <a:hlinkClick r:id="rId11"/>
              </a:rPr>
              <a:t>Create a Choropleth graph</a:t>
            </a:r>
            <a:endParaRPr/>
          </a:p>
          <a:p>
            <a:pPr indent="457200" lvl="0" marL="0" rtl="0" algn="l">
              <a:lnSpc>
                <a:spcPct val="100000"/>
              </a:lnSpc>
              <a:spcBef>
                <a:spcPts val="1600"/>
              </a:spcBef>
              <a:spcAft>
                <a:spcPts val="0"/>
              </a:spcAft>
              <a:buNone/>
            </a:pPr>
            <a:r>
              <a:rPr lang="en" u="sng">
                <a:solidFill>
                  <a:schemeClr val="hlink"/>
                </a:solidFill>
                <a:hlinkClick r:id="rId12"/>
              </a:rPr>
              <a:t>How to make a consistent legend</a:t>
            </a:r>
            <a:endParaRPr/>
          </a:p>
          <a:p>
            <a:pPr indent="0" lvl="0" marL="0" rtl="0" algn="l">
              <a:lnSpc>
                <a:spcPct val="100000"/>
              </a:lnSpc>
              <a:spcBef>
                <a:spcPts val="1600"/>
              </a:spcBef>
              <a:spcAft>
                <a:spcPts val="0"/>
              </a:spcAft>
              <a:buNone/>
            </a:pPr>
            <a:r>
              <a:rPr lang="en"/>
              <a:t>Melanie:</a:t>
            </a:r>
            <a:endParaRPr/>
          </a:p>
          <a:p>
            <a:pPr indent="0" lvl="0" marL="0" rtl="0" algn="l">
              <a:lnSpc>
                <a:spcPct val="100000"/>
              </a:lnSpc>
              <a:spcBef>
                <a:spcPts val="1600"/>
              </a:spcBef>
              <a:spcAft>
                <a:spcPts val="0"/>
              </a:spcAft>
              <a:buNone/>
            </a:pPr>
            <a:r>
              <a:rPr lang="en"/>
              <a:t>	</a:t>
            </a:r>
            <a:r>
              <a:rPr lang="en" u="sng">
                <a:solidFill>
                  <a:schemeClr val="hlink"/>
                </a:solidFill>
                <a:hlinkClick r:id="rId13"/>
              </a:rPr>
              <a:t>Make dictionary from keys</a:t>
            </a:r>
            <a:endParaRPr/>
          </a:p>
          <a:p>
            <a:pPr indent="0" lvl="0" marL="0" rtl="0" algn="l">
              <a:lnSpc>
                <a:spcPct val="100000"/>
              </a:lnSpc>
              <a:spcBef>
                <a:spcPts val="1600"/>
              </a:spcBef>
              <a:spcAft>
                <a:spcPts val="1600"/>
              </a:spcAft>
              <a:buNone/>
            </a:pPr>
            <a:r>
              <a:rPr lang="en"/>
              <a:t>	</a:t>
            </a:r>
            <a:r>
              <a:rPr lang="en" u="sng">
                <a:solidFill>
                  <a:schemeClr val="hlink"/>
                </a:solidFill>
                <a:hlinkClick r:id="rId14"/>
              </a:rPr>
              <a:t>How to move legend outside plot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50" y="25417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u="sng"/>
              <a:t>Answers Provided or Final Results Obtained</a:t>
            </a:r>
            <a:endParaRPr u="sng"/>
          </a:p>
          <a:p>
            <a:pPr indent="0" lvl="0" marL="0" rtl="0" algn="ctr">
              <a:lnSpc>
                <a:spcPct val="115000"/>
              </a:lnSpc>
              <a:spcBef>
                <a:spcPts val="0"/>
              </a:spcBef>
              <a:spcAft>
                <a:spcPts val="0"/>
              </a:spcAft>
              <a:buNone/>
            </a:pPr>
            <a:r>
              <a:t/>
            </a:r>
            <a:endParaRPr sz="1400">
              <a:solidFill>
                <a:srgbClr val="2D3B45"/>
              </a:solidFill>
            </a:endParaRPr>
          </a:p>
          <a:p>
            <a:pPr indent="0" lvl="0" marL="0" rtl="0" algn="ctr">
              <a:lnSpc>
                <a:spcPct val="115000"/>
              </a:lnSpc>
              <a:spcBef>
                <a:spcPts val="0"/>
              </a:spcBef>
              <a:spcAft>
                <a:spcPts val="0"/>
              </a:spcAft>
              <a:buNone/>
            </a:pPr>
            <a:r>
              <a:rPr b="1" lang="en" sz="1400">
                <a:solidFill>
                  <a:srgbClr val="2D3B45"/>
                </a:solidFill>
              </a:rPr>
              <a:t>Will the population worldwide stabilize, that is will the worldwide fertility rate approach 2.1?</a:t>
            </a:r>
            <a:endParaRPr b="1" sz="1400">
              <a:solidFill>
                <a:srgbClr val="2D3B45"/>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6" name="Google Shape;76;p16"/>
          <p:cNvSpPr txBox="1"/>
          <p:nvPr>
            <p:ph idx="1" type="body"/>
          </p:nvPr>
        </p:nvSpPr>
        <p:spPr>
          <a:xfrm>
            <a:off x="0" y="1152475"/>
            <a:ext cx="9144000" cy="541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Fertility rates seem to </a:t>
            </a:r>
            <a:r>
              <a:rPr lang="en"/>
              <a:t>stabilize</a:t>
            </a:r>
            <a:r>
              <a:rPr lang="en"/>
              <a:t> around 2.1</a:t>
            </a:r>
            <a:endParaRPr/>
          </a:p>
        </p:txBody>
      </p:sp>
      <p:pic>
        <p:nvPicPr>
          <p:cNvPr id="77" name="Google Shape;77;p16"/>
          <p:cNvPicPr preferRelativeResize="0"/>
          <p:nvPr/>
        </p:nvPicPr>
        <p:blipFill>
          <a:blip r:embed="rId3">
            <a:alphaModFix/>
          </a:blip>
          <a:stretch>
            <a:fillRect/>
          </a:stretch>
        </p:blipFill>
        <p:spPr>
          <a:xfrm>
            <a:off x="1087538" y="1597050"/>
            <a:ext cx="6968920" cy="3484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idx="1" type="body"/>
          </p:nvPr>
        </p:nvSpPr>
        <p:spPr>
          <a:xfrm>
            <a:off x="0" y="1172800"/>
            <a:ext cx="9144000" cy="132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u="sng"/>
              <a:t>China had the most extreme rates of change</a:t>
            </a:r>
            <a:r>
              <a:rPr lang="en" sz="1400"/>
              <a:t>:</a:t>
            </a:r>
            <a:endParaRPr sz="1400"/>
          </a:p>
          <a:p>
            <a:pPr indent="0" lvl="0" marL="0" rtl="0" algn="l">
              <a:lnSpc>
                <a:spcPct val="100000"/>
              </a:lnSpc>
              <a:spcBef>
                <a:spcPts val="0"/>
              </a:spcBef>
              <a:spcAft>
                <a:spcPts val="0"/>
              </a:spcAft>
              <a:buClr>
                <a:schemeClr val="dk1"/>
              </a:buClr>
              <a:buSzPts val="1100"/>
              <a:buFont typeface="Arial"/>
              <a:buNone/>
            </a:pPr>
            <a:r>
              <a:rPr lang="en" sz="1400"/>
              <a:t>highest first derivative:   China:  21568  ppl/yr           highest second derivative:  China:  2082  ppl/yr^2</a:t>
            </a:r>
            <a:endParaRPr sz="1400"/>
          </a:p>
          <a:p>
            <a:pPr indent="0" lvl="0" marL="0" rtl="0" algn="l">
              <a:lnSpc>
                <a:spcPct val="100000"/>
              </a:lnSpc>
              <a:spcBef>
                <a:spcPts val="0"/>
              </a:spcBef>
              <a:spcAft>
                <a:spcPts val="0"/>
              </a:spcAft>
              <a:buClr>
                <a:schemeClr val="dk1"/>
              </a:buClr>
              <a:buSzPts val="1100"/>
              <a:buFont typeface="Arial"/>
              <a:buNone/>
            </a:pPr>
            <a:r>
              <a:rPr lang="en" sz="1400"/>
              <a:t>lowest first derivative:    China:  -8150  ppl/yr             lowest second derivative:   China:  -2773  ppl/yr^2</a:t>
            </a:r>
            <a:endParaRPr sz="1400"/>
          </a:p>
          <a:p>
            <a:pPr indent="0" lvl="0" marL="0" rtl="0" algn="l">
              <a:spcBef>
                <a:spcPts val="0"/>
              </a:spcBef>
              <a:spcAft>
                <a:spcPts val="0"/>
              </a:spcAft>
              <a:buNone/>
            </a:pPr>
            <a:r>
              <a:t/>
            </a:r>
            <a:endParaRPr sz="1400"/>
          </a:p>
          <a:p>
            <a:pPr indent="0" lvl="0" marL="0" rtl="0" algn="ctr">
              <a:spcBef>
                <a:spcPts val="1600"/>
              </a:spcBef>
              <a:spcAft>
                <a:spcPts val="1600"/>
              </a:spcAft>
              <a:buNone/>
            </a:pPr>
            <a:r>
              <a:t/>
            </a:r>
            <a:endParaRPr/>
          </a:p>
        </p:txBody>
      </p:sp>
      <p:sp>
        <p:nvSpPr>
          <p:cNvPr id="83" name="Google Shape;83;p17"/>
          <p:cNvSpPr txBox="1"/>
          <p:nvPr>
            <p:ph type="title"/>
          </p:nvPr>
        </p:nvSpPr>
        <p:spPr>
          <a:xfrm>
            <a:off x="143525" y="152400"/>
            <a:ext cx="8793300" cy="10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u="sng"/>
              <a:t>Answers Provided or Final Results Obtained</a:t>
            </a:r>
            <a:endParaRPr u="sng"/>
          </a:p>
          <a:p>
            <a:pPr indent="0" lvl="0" marL="0" rtl="0" algn="ctr">
              <a:lnSpc>
                <a:spcPct val="115000"/>
              </a:lnSpc>
              <a:spcBef>
                <a:spcPts val="0"/>
              </a:spcBef>
              <a:spcAft>
                <a:spcPts val="0"/>
              </a:spcAft>
              <a:buNone/>
            </a:pPr>
            <a:r>
              <a:t/>
            </a:r>
            <a:endParaRPr sz="1400">
              <a:solidFill>
                <a:srgbClr val="2D3B45"/>
              </a:solidFill>
            </a:endParaRPr>
          </a:p>
          <a:p>
            <a:pPr indent="0" lvl="0" marL="0" rtl="0" algn="ctr">
              <a:lnSpc>
                <a:spcPct val="115000"/>
              </a:lnSpc>
              <a:spcBef>
                <a:spcPts val="0"/>
              </a:spcBef>
              <a:spcAft>
                <a:spcPts val="0"/>
              </a:spcAft>
              <a:buNone/>
            </a:pPr>
            <a:r>
              <a:rPr b="1" lang="en" sz="1400">
                <a:solidFill>
                  <a:srgbClr val="2D3B45"/>
                </a:solidFill>
              </a:rPr>
              <a:t>Which countries of Interest had the most extreme rate of change for the Medium Variant?</a:t>
            </a:r>
            <a:endParaRPr b="1"/>
          </a:p>
        </p:txBody>
      </p:sp>
      <p:pic>
        <p:nvPicPr>
          <p:cNvPr id="84" name="Google Shape;84;p17"/>
          <p:cNvPicPr preferRelativeResize="0"/>
          <p:nvPr/>
        </p:nvPicPr>
        <p:blipFill>
          <a:blip r:embed="rId3">
            <a:alphaModFix/>
          </a:blip>
          <a:stretch>
            <a:fillRect/>
          </a:stretch>
        </p:blipFill>
        <p:spPr>
          <a:xfrm>
            <a:off x="274101" y="2158624"/>
            <a:ext cx="3519824" cy="2795000"/>
          </a:xfrm>
          <a:prstGeom prst="rect">
            <a:avLst/>
          </a:prstGeom>
          <a:noFill/>
          <a:ln>
            <a:noFill/>
          </a:ln>
        </p:spPr>
      </p:pic>
      <p:pic>
        <p:nvPicPr>
          <p:cNvPr id="85" name="Google Shape;85;p17"/>
          <p:cNvPicPr preferRelativeResize="0"/>
          <p:nvPr/>
        </p:nvPicPr>
        <p:blipFill rotWithShape="1">
          <a:blip r:embed="rId4">
            <a:alphaModFix/>
          </a:blip>
          <a:srcRect b="1549" l="0" r="0" t="-1550"/>
          <a:stretch/>
        </p:blipFill>
        <p:spPr>
          <a:xfrm>
            <a:off x="4999900" y="2087378"/>
            <a:ext cx="3903101" cy="2836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0" y="254175"/>
            <a:ext cx="9144000" cy="137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u="sng"/>
              <a:t>Answers Provided or Final Results Obtained</a:t>
            </a:r>
            <a:endParaRPr u="sng"/>
          </a:p>
          <a:p>
            <a:pPr indent="0" lvl="0" marL="0" rtl="0" algn="ctr">
              <a:lnSpc>
                <a:spcPct val="115000"/>
              </a:lnSpc>
              <a:spcBef>
                <a:spcPts val="0"/>
              </a:spcBef>
              <a:spcAft>
                <a:spcPts val="0"/>
              </a:spcAft>
              <a:buNone/>
            </a:pPr>
            <a:r>
              <a:t/>
            </a:r>
            <a:endParaRPr sz="1400">
              <a:solidFill>
                <a:srgbClr val="2D3B45"/>
              </a:solidFill>
            </a:endParaRPr>
          </a:p>
          <a:p>
            <a:pPr indent="0" lvl="0" marL="0" rtl="0" algn="ctr">
              <a:lnSpc>
                <a:spcPct val="115000"/>
              </a:lnSpc>
              <a:spcBef>
                <a:spcPts val="0"/>
              </a:spcBef>
              <a:spcAft>
                <a:spcPts val="0"/>
              </a:spcAft>
              <a:buClr>
                <a:schemeClr val="dk1"/>
              </a:buClr>
              <a:buSzPts val="1100"/>
              <a:buFont typeface="Arial"/>
              <a:buNone/>
            </a:pPr>
            <a:r>
              <a:rPr b="1" lang="en" sz="1400">
                <a:solidFill>
                  <a:srgbClr val="2D3B45"/>
                </a:solidFill>
              </a:rPr>
              <a:t>How will the world population change based on different variants?</a:t>
            </a:r>
            <a:endParaRPr b="1" sz="1400">
              <a:solidFill>
                <a:srgbClr val="2D3B45"/>
              </a:solidFill>
            </a:endParaRPr>
          </a:p>
          <a:p>
            <a:pPr indent="0" lvl="0" marL="0" rtl="0" algn="ctr">
              <a:lnSpc>
                <a:spcPct val="115000"/>
              </a:lnSpc>
              <a:spcBef>
                <a:spcPts val="0"/>
              </a:spcBef>
              <a:spcAft>
                <a:spcPts val="0"/>
              </a:spcAft>
              <a:buClr>
                <a:schemeClr val="dk1"/>
              </a:buClr>
              <a:buSzPts val="1100"/>
              <a:buFont typeface="Arial"/>
              <a:buNone/>
            </a:pPr>
            <a:r>
              <a:rPr b="1" lang="en" sz="1400">
                <a:solidFill>
                  <a:srgbClr val="2D3B45"/>
                </a:solidFill>
              </a:rPr>
              <a:t>Which variant will result in the greatest population in 2100?</a:t>
            </a:r>
            <a:endParaRPr b="1" sz="1400">
              <a:solidFill>
                <a:srgbClr val="2D3B45"/>
              </a:solidFill>
            </a:endParaRPr>
          </a:p>
          <a:p>
            <a:pPr indent="0" lvl="0" marL="0" rtl="0" algn="ctr">
              <a:lnSpc>
                <a:spcPct val="115000"/>
              </a:lnSpc>
              <a:spcBef>
                <a:spcPts val="0"/>
              </a:spcBef>
              <a:spcAft>
                <a:spcPts val="0"/>
              </a:spcAft>
              <a:buClr>
                <a:schemeClr val="dk1"/>
              </a:buClr>
              <a:buSzPts val="1100"/>
              <a:buFont typeface="Arial"/>
              <a:buNone/>
            </a:pPr>
            <a:r>
              <a:t/>
            </a:r>
            <a:endParaRPr b="1" sz="1400">
              <a:solidFill>
                <a:srgbClr val="2D3B45"/>
              </a:solidFill>
            </a:endParaRPr>
          </a:p>
          <a:p>
            <a:pPr indent="0" lvl="0" marL="0" rtl="0" algn="ctr">
              <a:lnSpc>
                <a:spcPct val="115000"/>
              </a:lnSpc>
              <a:spcBef>
                <a:spcPts val="0"/>
              </a:spcBef>
              <a:spcAft>
                <a:spcPts val="0"/>
              </a:spcAft>
              <a:buNone/>
            </a:pPr>
            <a:r>
              <a:t/>
            </a:r>
            <a:endParaRPr b="1" sz="1400">
              <a:solidFill>
                <a:srgbClr val="2D3B45"/>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91" name="Google Shape;91;p18"/>
          <p:cNvPicPr preferRelativeResize="0"/>
          <p:nvPr/>
        </p:nvPicPr>
        <p:blipFill>
          <a:blip r:embed="rId3">
            <a:alphaModFix/>
          </a:blip>
          <a:stretch>
            <a:fillRect/>
          </a:stretch>
        </p:blipFill>
        <p:spPr>
          <a:xfrm>
            <a:off x="152400" y="1780875"/>
            <a:ext cx="4205042" cy="3210225"/>
          </a:xfrm>
          <a:prstGeom prst="rect">
            <a:avLst/>
          </a:prstGeom>
          <a:noFill/>
          <a:ln>
            <a:noFill/>
          </a:ln>
        </p:spPr>
      </p:pic>
      <p:pic>
        <p:nvPicPr>
          <p:cNvPr id="92" name="Google Shape;92;p18"/>
          <p:cNvPicPr preferRelativeResize="0"/>
          <p:nvPr/>
        </p:nvPicPr>
        <p:blipFill>
          <a:blip r:embed="rId4">
            <a:alphaModFix/>
          </a:blip>
          <a:stretch>
            <a:fillRect/>
          </a:stretch>
        </p:blipFill>
        <p:spPr>
          <a:xfrm>
            <a:off x="4509842" y="1780875"/>
            <a:ext cx="4481758" cy="3118053"/>
          </a:xfrm>
          <a:prstGeom prst="rect">
            <a:avLst/>
          </a:prstGeom>
          <a:noFill/>
          <a:ln>
            <a:noFill/>
          </a:ln>
        </p:spPr>
      </p:pic>
      <p:sp>
        <p:nvSpPr>
          <p:cNvPr id="93" name="Google Shape;93;p18"/>
          <p:cNvSpPr txBox="1"/>
          <p:nvPr/>
        </p:nvSpPr>
        <p:spPr>
          <a:xfrm>
            <a:off x="4742075" y="4840650"/>
            <a:ext cx="40173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Montserrat"/>
                <a:ea typeface="Montserrat"/>
                <a:cs typeface="Montserrat"/>
                <a:sym typeface="Montserrat"/>
              </a:rPr>
              <a:t>Keep an eye on Nigeria!</a:t>
            </a:r>
            <a:endParaRPr sz="9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50" y="254175"/>
            <a:ext cx="9144000" cy="12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u="sng"/>
              <a:t>Answers Provided or Final Results Obtained</a:t>
            </a:r>
            <a:endParaRPr u="sng"/>
          </a:p>
          <a:p>
            <a:pPr indent="0" lvl="0" marL="0" rtl="0" algn="ctr">
              <a:lnSpc>
                <a:spcPct val="115000"/>
              </a:lnSpc>
              <a:spcBef>
                <a:spcPts val="0"/>
              </a:spcBef>
              <a:spcAft>
                <a:spcPts val="0"/>
              </a:spcAft>
              <a:buNone/>
            </a:pPr>
            <a:r>
              <a:t/>
            </a:r>
            <a:endParaRPr sz="1400">
              <a:solidFill>
                <a:srgbClr val="2D3B45"/>
              </a:solidFill>
            </a:endParaRPr>
          </a:p>
          <a:p>
            <a:pPr indent="0" lvl="0" marL="0" rtl="0" algn="ctr">
              <a:lnSpc>
                <a:spcPct val="115000"/>
              </a:lnSpc>
              <a:spcBef>
                <a:spcPts val="0"/>
              </a:spcBef>
              <a:spcAft>
                <a:spcPts val="0"/>
              </a:spcAft>
              <a:buNone/>
            </a:pPr>
            <a:r>
              <a:rPr b="1" lang="en" sz="1400">
                <a:solidFill>
                  <a:srgbClr val="2D3B45"/>
                </a:solidFill>
              </a:rPr>
              <a:t>How will countries’ populations change until 2100 (% of population)?</a:t>
            </a:r>
            <a:endParaRPr b="1" sz="1400">
              <a:solidFill>
                <a:srgbClr val="2D3B45"/>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99" name="Google Shape;99;p19"/>
          <p:cNvPicPr preferRelativeResize="0"/>
          <p:nvPr/>
        </p:nvPicPr>
        <p:blipFill>
          <a:blip r:embed="rId3">
            <a:alphaModFix/>
          </a:blip>
          <a:stretch>
            <a:fillRect/>
          </a:stretch>
        </p:blipFill>
        <p:spPr>
          <a:xfrm>
            <a:off x="872950" y="1467975"/>
            <a:ext cx="7398188" cy="3370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idx="1" type="body"/>
          </p:nvPr>
        </p:nvSpPr>
        <p:spPr>
          <a:xfrm>
            <a:off x="4572000" y="3428550"/>
            <a:ext cx="2519700" cy="160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Pandas</a:t>
            </a:r>
            <a:endParaRPr/>
          </a:p>
          <a:p>
            <a:pPr indent="-342900" lvl="1" marL="914400" rtl="0" algn="l">
              <a:spcBef>
                <a:spcPts val="0"/>
              </a:spcBef>
              <a:spcAft>
                <a:spcPts val="0"/>
              </a:spcAft>
              <a:buSzPts val="1800"/>
              <a:buChar char="○"/>
            </a:pPr>
            <a:r>
              <a:rPr lang="en" sz="1800"/>
              <a:t>Geopandas</a:t>
            </a:r>
            <a:endParaRPr sz="1800"/>
          </a:p>
          <a:p>
            <a:pPr indent="-342900" lvl="0" marL="457200" rtl="0" algn="l">
              <a:spcBef>
                <a:spcPts val="0"/>
              </a:spcBef>
              <a:spcAft>
                <a:spcPts val="0"/>
              </a:spcAft>
              <a:buSzPts val="1800"/>
              <a:buChar char="●"/>
            </a:pPr>
            <a:r>
              <a:rPr lang="en"/>
              <a:t>Bokeh</a:t>
            </a:r>
            <a:endParaRPr/>
          </a:p>
          <a:p>
            <a:pPr indent="-342900" lvl="0" marL="457200" rtl="0" algn="l">
              <a:spcBef>
                <a:spcPts val="0"/>
              </a:spcBef>
              <a:spcAft>
                <a:spcPts val="0"/>
              </a:spcAft>
              <a:buSzPts val="1800"/>
              <a:buChar char="●"/>
            </a:pPr>
            <a:r>
              <a:rPr lang="en"/>
              <a:t>Matplotlib</a:t>
            </a:r>
            <a:endParaRPr/>
          </a:p>
          <a:p>
            <a:pPr indent="-342900" lvl="0" marL="457200" rtl="0" algn="l">
              <a:spcBef>
                <a:spcPts val="0"/>
              </a:spcBef>
              <a:spcAft>
                <a:spcPts val="0"/>
              </a:spcAft>
              <a:buSzPts val="1800"/>
              <a:buChar char="●"/>
            </a:pPr>
            <a:r>
              <a:rPr lang="en"/>
              <a:t>Numpy</a:t>
            </a:r>
            <a:endParaRPr/>
          </a:p>
        </p:txBody>
      </p:sp>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 </a:t>
            </a:r>
            <a:endParaRPr/>
          </a:p>
        </p:txBody>
      </p:sp>
      <p:sp>
        <p:nvSpPr>
          <p:cNvPr id="106" name="Google Shape;106;p20"/>
          <p:cNvSpPr txBox="1"/>
          <p:nvPr>
            <p:ph idx="1" type="body"/>
          </p:nvPr>
        </p:nvSpPr>
        <p:spPr>
          <a:xfrm>
            <a:off x="311700" y="1152475"/>
            <a:ext cx="4721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wrangling tasks:</a:t>
            </a:r>
            <a:endParaRPr/>
          </a:p>
          <a:p>
            <a:pPr indent="-342900" lvl="0" marL="457200" rtl="0" algn="l">
              <a:spcBef>
                <a:spcPts val="1600"/>
              </a:spcBef>
              <a:spcAft>
                <a:spcPts val="0"/>
              </a:spcAft>
              <a:buSzPts val="1800"/>
              <a:buChar char="●"/>
            </a:pPr>
            <a:r>
              <a:rPr lang="en"/>
              <a:t>Countries in UN: Srijitha and Pranav</a:t>
            </a:r>
            <a:endParaRPr/>
          </a:p>
          <a:p>
            <a:pPr indent="-342900" lvl="0" marL="457200" rtl="0" algn="l">
              <a:spcBef>
                <a:spcPts val="0"/>
              </a:spcBef>
              <a:spcAft>
                <a:spcPts val="0"/>
              </a:spcAft>
              <a:buSzPts val="1800"/>
              <a:buChar char="●"/>
            </a:pPr>
            <a:r>
              <a:rPr lang="en"/>
              <a:t>World population: Pranav</a:t>
            </a:r>
            <a:endParaRPr/>
          </a:p>
          <a:p>
            <a:pPr indent="-342900" lvl="0" marL="457200" rtl="0" algn="l">
              <a:spcBef>
                <a:spcPts val="0"/>
              </a:spcBef>
              <a:spcAft>
                <a:spcPts val="0"/>
              </a:spcAft>
              <a:buSzPts val="1800"/>
              <a:buChar char="●"/>
            </a:pPr>
            <a:r>
              <a:rPr lang="en"/>
              <a:t>Fertility: Melanie</a:t>
            </a:r>
            <a:endParaRPr/>
          </a:p>
          <a:p>
            <a:pPr indent="0" lvl="0" marL="0" rtl="0" algn="l">
              <a:spcBef>
                <a:spcPts val="1600"/>
              </a:spcBef>
              <a:spcAft>
                <a:spcPts val="0"/>
              </a:spcAft>
              <a:buNone/>
            </a:pPr>
            <a:r>
              <a:rPr lang="en"/>
              <a:t>Visualization tasks:</a:t>
            </a:r>
            <a:endParaRPr/>
          </a:p>
          <a:p>
            <a:pPr indent="-342900" lvl="0" marL="457200" rtl="0" algn="l">
              <a:spcBef>
                <a:spcPts val="1600"/>
              </a:spcBef>
              <a:spcAft>
                <a:spcPts val="0"/>
              </a:spcAft>
              <a:buSzPts val="1800"/>
              <a:buChar char="●"/>
            </a:pPr>
            <a:r>
              <a:rPr lang="en"/>
              <a:t>Fertility variant plot: Melanie</a:t>
            </a:r>
            <a:endParaRPr/>
          </a:p>
          <a:p>
            <a:pPr indent="-342900" lvl="0" marL="457200" rtl="0" algn="l">
              <a:spcBef>
                <a:spcPts val="0"/>
              </a:spcBef>
              <a:spcAft>
                <a:spcPts val="0"/>
              </a:spcAft>
              <a:buSzPts val="1800"/>
              <a:buChar char="●"/>
            </a:pPr>
            <a:r>
              <a:rPr lang="en"/>
              <a:t>Choropleth map: Srijitha</a:t>
            </a:r>
            <a:endParaRPr/>
          </a:p>
          <a:p>
            <a:pPr indent="-342900" lvl="0" marL="457200" rtl="0" algn="l">
              <a:spcBef>
                <a:spcPts val="0"/>
              </a:spcBef>
              <a:spcAft>
                <a:spcPts val="0"/>
              </a:spcAft>
              <a:buSzPts val="1800"/>
              <a:buChar char="●"/>
            </a:pPr>
            <a:r>
              <a:rPr lang="en"/>
              <a:t>Doughnut</a:t>
            </a:r>
            <a:r>
              <a:rPr lang="en"/>
              <a:t> graph: Pranav</a:t>
            </a:r>
            <a:endParaRPr/>
          </a:p>
          <a:p>
            <a:pPr indent="-342900" lvl="0" marL="457200" rtl="0" algn="l">
              <a:spcBef>
                <a:spcPts val="0"/>
              </a:spcBef>
              <a:spcAft>
                <a:spcPts val="0"/>
              </a:spcAft>
              <a:buSzPts val="1800"/>
              <a:buChar char="●"/>
            </a:pPr>
            <a:r>
              <a:rPr lang="en"/>
              <a:t>Fan graph: Pranav</a:t>
            </a:r>
            <a:endParaRPr/>
          </a:p>
        </p:txBody>
      </p:sp>
      <p:sp>
        <p:nvSpPr>
          <p:cNvPr id="107" name="Google Shape;107;p20"/>
          <p:cNvSpPr txBox="1"/>
          <p:nvPr/>
        </p:nvSpPr>
        <p:spPr>
          <a:xfrm>
            <a:off x="4823450" y="1183900"/>
            <a:ext cx="4271700" cy="1387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800">
                <a:solidFill>
                  <a:schemeClr val="dk2"/>
                </a:solidFill>
                <a:latin typeface="Montserrat"/>
                <a:ea typeface="Montserrat"/>
                <a:cs typeface="Montserrat"/>
                <a:sym typeface="Montserrat"/>
              </a:rPr>
              <a:t>Analysis tasks:</a:t>
            </a:r>
            <a:endParaRPr sz="18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Rate of Change: Pranav</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Extremes of Derivatives: Pranav</a:t>
            </a:r>
            <a:endParaRPr sz="1800">
              <a:solidFill>
                <a:schemeClr val="dk2"/>
              </a:solidFill>
              <a:latin typeface="Montserrat"/>
              <a:ea typeface="Montserrat"/>
              <a:cs typeface="Montserrat"/>
              <a:sym typeface="Montserrat"/>
            </a:endParaRPr>
          </a:p>
        </p:txBody>
      </p:sp>
      <p:sp>
        <p:nvSpPr>
          <p:cNvPr id="108" name="Google Shape;108;p20"/>
          <p:cNvSpPr txBox="1"/>
          <p:nvPr>
            <p:ph type="title"/>
          </p:nvPr>
        </p:nvSpPr>
        <p:spPr>
          <a:xfrm>
            <a:off x="5100975" y="2855850"/>
            <a:ext cx="321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Libraries Used</a:t>
            </a:r>
            <a:endParaRPr sz="1800">
              <a:solidFill>
                <a:schemeClr val="dk2"/>
              </a:solidFill>
            </a:endParaRPr>
          </a:p>
        </p:txBody>
      </p:sp>
      <p:sp>
        <p:nvSpPr>
          <p:cNvPr id="109" name="Google Shape;109;p20"/>
          <p:cNvSpPr txBox="1"/>
          <p:nvPr/>
        </p:nvSpPr>
        <p:spPr>
          <a:xfrm>
            <a:off x="7031400" y="3428550"/>
            <a:ext cx="2063700" cy="1605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OS</a:t>
            </a:r>
            <a:endParaRPr sz="1800">
              <a:solidFill>
                <a:schemeClr val="dk2"/>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Regular Expressions</a:t>
            </a:r>
            <a:endParaRPr sz="1800">
              <a:solidFill>
                <a:schemeClr val="dk2"/>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Imageio</a:t>
            </a:r>
            <a:endParaRPr sz="1800">
              <a:solidFill>
                <a:schemeClr val="dk2"/>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Shutil</a:t>
            </a:r>
            <a:endParaRPr sz="1800">
              <a:solidFill>
                <a:schemeClr val="dk2"/>
              </a:solidFill>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